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21601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49361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77283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53466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2094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2555520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18686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274904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73877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47A6B-4D28-434C-A2D2-C818B73F8557}"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425499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47A6B-4D28-434C-A2D2-C818B73F8557}"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3460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47A6B-4D28-434C-A2D2-C818B73F8557}"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251124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47A6B-4D28-434C-A2D2-C818B73F8557}"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312594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47A6B-4D28-434C-A2D2-C818B73F8557}"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14876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C47A6B-4D28-434C-A2D2-C818B73F8557}"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408159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47A6B-4D28-434C-A2D2-C818B73F8557}"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A291F2-78D6-4974-A05B-9D8F13A03F8E}" type="slidenum">
              <a:rPr lang="en-US" smtClean="0"/>
              <a:t>‹#›</a:t>
            </a:fld>
            <a:endParaRPr lang="en-US"/>
          </a:p>
        </p:txBody>
      </p:sp>
    </p:spTree>
    <p:extLst>
      <p:ext uri="{BB962C8B-B14F-4D97-AF65-F5344CB8AC3E}">
        <p14:creationId xmlns:p14="http://schemas.microsoft.com/office/powerpoint/2010/main" val="109393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C47A6B-4D28-434C-A2D2-C818B73F8557}" type="datetimeFigureOut">
              <a:rPr lang="en-US" smtClean="0"/>
              <a:t>1/21/2018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A291F2-78D6-4974-A05B-9D8F13A03F8E}" type="slidenum">
              <a:rPr lang="en-US" smtClean="0"/>
              <a:t>‹#›</a:t>
            </a:fld>
            <a:endParaRPr lang="en-US"/>
          </a:p>
        </p:txBody>
      </p:sp>
    </p:spTree>
    <p:extLst>
      <p:ext uri="{BB962C8B-B14F-4D97-AF65-F5344CB8AC3E}">
        <p14:creationId xmlns:p14="http://schemas.microsoft.com/office/powerpoint/2010/main" val="2486671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en.wikipedia.org/wiki/Rule_of_law"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Ballot_stuffing" TargetMode="External"/><Relationship Id="rId2" Type="http://schemas.openxmlformats.org/officeDocument/2006/relationships/hyperlink" Target="https://en.wikipedia.org/wiki/Secret_ballot" TargetMode="External"/><Relationship Id="rId1" Type="http://schemas.openxmlformats.org/officeDocument/2006/relationships/slideLayout" Target="../slideLayouts/slideLayout4.xml"/><Relationship Id="rId5" Type="http://schemas.openxmlformats.org/officeDocument/2006/relationships/image" Target="../media/image12.jpg"/><Relationship Id="rId4" Type="http://schemas.openxmlformats.org/officeDocument/2006/relationships/hyperlink" Target="https://en.wikipedia.org/wiki/Voter_suppress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ublic_administration" TargetMode="External"/><Relationship Id="rId2" Type="http://schemas.openxmlformats.org/officeDocument/2006/relationships/hyperlink" Target="https://en.wikipedia.org/wiki/Group_decision-making" TargetMode="Externa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hyperlink" Target="https://en.wikipedia.org/wiki/Representative_democrac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sephology" TargetMode="External"/><Relationship Id="rId2" Type="http://schemas.openxmlformats.org/officeDocument/2006/relationships/hyperlink" Target="https://en.wikipedia.org/wiki/Electoral_reform" TargetMode="Externa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hyperlink" Target="https://en.wikipedia.org/wiki/Statistic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en.wikipedia.org/wiki/Representative_government"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Ancient_Rome" TargetMode="External"/><Relationship Id="rId2" Type="http://schemas.openxmlformats.org/officeDocument/2006/relationships/hyperlink" Target="https://en.wikipedia.org/wiki/Ancient_Greece" TargetMode="External"/><Relationship Id="rId1" Type="http://schemas.openxmlformats.org/officeDocument/2006/relationships/slideLayout" Target="../slideLayouts/slideLayout4.xml"/><Relationship Id="rId6" Type="http://schemas.openxmlformats.org/officeDocument/2006/relationships/image" Target="../media/image5.jpg"/><Relationship Id="rId5" Type="http://schemas.openxmlformats.org/officeDocument/2006/relationships/hyperlink" Target="https://en.wikipedia.org/wiki/Pope" TargetMode="External"/><Relationship Id="rId4" Type="http://schemas.openxmlformats.org/officeDocument/2006/relationships/hyperlink" Target="https://en.wikipedia.org/wiki/Holy_Roman_Empero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Ballot" TargetMode="External"/><Relationship Id="rId2" Type="http://schemas.openxmlformats.org/officeDocument/2006/relationships/hyperlink" Target="https://en.wikipedia.org/wiki/Vote_counting_systems" TargetMode="External"/><Relationship Id="rId1" Type="http://schemas.openxmlformats.org/officeDocument/2006/relationships/slideLayout" Target="../slideLayouts/slideLayout4.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360A-C768-4FA2-A176-A42819125698}"/>
              </a:ext>
            </a:extLst>
          </p:cNvPr>
          <p:cNvSpPr>
            <a:spLocks noGrp="1"/>
          </p:cNvSpPr>
          <p:nvPr>
            <p:ph type="ctrTitle"/>
          </p:nvPr>
        </p:nvSpPr>
        <p:spPr/>
        <p:txBody>
          <a:bodyPr/>
          <a:lstStyle/>
          <a:p>
            <a:r>
              <a:rPr lang="en-US" dirty="0"/>
              <a:t>Elections</a:t>
            </a:r>
          </a:p>
        </p:txBody>
      </p:sp>
      <p:sp>
        <p:nvSpPr>
          <p:cNvPr id="3" name="Subtitle 2">
            <a:extLst>
              <a:ext uri="{FF2B5EF4-FFF2-40B4-BE49-F238E27FC236}">
                <a16:creationId xmlns:a16="http://schemas.microsoft.com/office/drawing/2014/main" id="{C8E44142-D9A2-46EF-B92E-DEE48CCFCE8D}"/>
              </a:ext>
            </a:extLst>
          </p:cNvPr>
          <p:cNvSpPr>
            <a:spLocks noGrp="1"/>
          </p:cNvSpPr>
          <p:nvPr>
            <p:ph type="subTitle" idx="1"/>
          </p:nvPr>
        </p:nvSpPr>
        <p:spPr/>
        <p:txBody>
          <a:bodyPr/>
          <a:lstStyle/>
          <a:p>
            <a:r>
              <a:rPr lang="en-US" dirty="0"/>
              <a:t>By </a:t>
            </a:r>
            <a:r>
              <a:rPr lang="en-US" dirty="0" err="1"/>
              <a:t>Ilin</a:t>
            </a:r>
            <a:r>
              <a:rPr lang="en-US" dirty="0"/>
              <a:t> </a:t>
            </a:r>
            <a:r>
              <a:rPr lang="en-US" dirty="0" err="1"/>
              <a:t>Bandrov</a:t>
            </a:r>
            <a:endParaRPr lang="en-US" dirty="0"/>
          </a:p>
        </p:txBody>
      </p:sp>
    </p:spTree>
    <p:extLst>
      <p:ext uri="{BB962C8B-B14F-4D97-AF65-F5344CB8AC3E}">
        <p14:creationId xmlns:p14="http://schemas.microsoft.com/office/powerpoint/2010/main" val="3083259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AD7D-8A12-419A-87D2-E2C13A34793A}"/>
              </a:ext>
            </a:extLst>
          </p:cNvPr>
          <p:cNvSpPr>
            <a:spLocks noGrp="1"/>
          </p:cNvSpPr>
          <p:nvPr>
            <p:ph type="title"/>
          </p:nvPr>
        </p:nvSpPr>
        <p:spPr/>
        <p:txBody>
          <a:bodyPr/>
          <a:lstStyle/>
          <a:p>
            <a:r>
              <a:rPr lang="en-US" b="1" dirty="0"/>
              <a:t>Scheduling</a:t>
            </a:r>
            <a:br>
              <a:rPr lang="en-US" b="1" dirty="0"/>
            </a:br>
            <a:endParaRPr lang="en-US" dirty="0"/>
          </a:p>
        </p:txBody>
      </p:sp>
      <p:sp>
        <p:nvSpPr>
          <p:cNvPr id="3" name="Content Placeholder 2">
            <a:extLst>
              <a:ext uri="{FF2B5EF4-FFF2-40B4-BE49-F238E27FC236}">
                <a16:creationId xmlns:a16="http://schemas.microsoft.com/office/drawing/2014/main" id="{6292CA41-6AF0-4E70-AB5D-82C68CE29316}"/>
              </a:ext>
            </a:extLst>
          </p:cNvPr>
          <p:cNvSpPr>
            <a:spLocks noGrp="1"/>
          </p:cNvSpPr>
          <p:nvPr>
            <p:ph sz="half" idx="1"/>
          </p:nvPr>
        </p:nvSpPr>
        <p:spPr/>
        <p:txBody>
          <a:bodyPr/>
          <a:lstStyle/>
          <a:p>
            <a:r>
              <a:rPr lang="en-US" dirty="0"/>
              <a:t>The nature of democracy is that elected officials are accountable to the people, and they must return to the voters at prescribed intervals to seek their mandate to continue in office</a:t>
            </a:r>
          </a:p>
          <a:p>
            <a:r>
              <a:rPr lang="en-US" dirty="0"/>
              <a:t>For that reason most democratic constitutions provide that elections are held at fixed regular intervals</a:t>
            </a:r>
          </a:p>
        </p:txBody>
      </p:sp>
      <p:pic>
        <p:nvPicPr>
          <p:cNvPr id="6" name="Content Placeholder 5">
            <a:extLst>
              <a:ext uri="{FF2B5EF4-FFF2-40B4-BE49-F238E27FC236}">
                <a16:creationId xmlns:a16="http://schemas.microsoft.com/office/drawing/2014/main" id="{C7DA41C9-05DA-4FA1-BF1E-E8FE18EFEF8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80015" y="2476706"/>
            <a:ext cx="3320534" cy="1904587"/>
          </a:xfrm>
        </p:spPr>
      </p:pic>
    </p:spTree>
    <p:extLst>
      <p:ext uri="{BB962C8B-B14F-4D97-AF65-F5344CB8AC3E}">
        <p14:creationId xmlns:p14="http://schemas.microsoft.com/office/powerpoint/2010/main" val="3892003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E954-97A0-453A-8675-935063A4CC0D}"/>
              </a:ext>
            </a:extLst>
          </p:cNvPr>
          <p:cNvSpPr>
            <a:spLocks noGrp="1"/>
          </p:cNvSpPr>
          <p:nvPr>
            <p:ph type="title"/>
          </p:nvPr>
        </p:nvSpPr>
        <p:spPr>
          <a:xfrm>
            <a:off x="677334" y="609600"/>
            <a:ext cx="8596668" cy="1320800"/>
          </a:xfrm>
        </p:spPr>
        <p:txBody>
          <a:bodyPr/>
          <a:lstStyle/>
          <a:p>
            <a:r>
              <a:rPr lang="en-US" b="1" dirty="0"/>
              <a:t>Election campaigns</a:t>
            </a:r>
            <a:br>
              <a:rPr lang="en-US" b="1" dirty="0"/>
            </a:br>
            <a:endParaRPr lang="en-US" dirty="0"/>
          </a:p>
        </p:txBody>
      </p:sp>
      <p:sp>
        <p:nvSpPr>
          <p:cNvPr id="3" name="Content Placeholder 2">
            <a:extLst>
              <a:ext uri="{FF2B5EF4-FFF2-40B4-BE49-F238E27FC236}">
                <a16:creationId xmlns:a16="http://schemas.microsoft.com/office/drawing/2014/main" id="{B73C9BD6-0E96-44F8-A609-E9188F37F069}"/>
              </a:ext>
            </a:extLst>
          </p:cNvPr>
          <p:cNvSpPr>
            <a:spLocks noGrp="1"/>
          </p:cNvSpPr>
          <p:nvPr>
            <p:ph sz="half" idx="1"/>
          </p:nvPr>
        </p:nvSpPr>
        <p:spPr/>
        <p:txBody>
          <a:bodyPr/>
          <a:lstStyle/>
          <a:p>
            <a:r>
              <a:rPr lang="en-US" dirty="0"/>
              <a:t>When elections are called, politicians and their supporters attempt to influence policy by competing directly for the votes of constituents in what are called campaigns</a:t>
            </a:r>
          </a:p>
          <a:p>
            <a:r>
              <a:rPr lang="en-US" dirty="0"/>
              <a:t>Supporters for a campaign can be either formally organized or loosely affiliated, and frequently utilize campaign advertising</a:t>
            </a:r>
          </a:p>
        </p:txBody>
      </p:sp>
      <p:pic>
        <p:nvPicPr>
          <p:cNvPr id="6" name="Content Placeholder 5">
            <a:extLst>
              <a:ext uri="{FF2B5EF4-FFF2-40B4-BE49-F238E27FC236}">
                <a16:creationId xmlns:a16="http://schemas.microsoft.com/office/drawing/2014/main" id="{9F1EC381-BA04-476D-BB7D-473C32D900F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70951" y="2271328"/>
            <a:ext cx="4003051" cy="2999805"/>
          </a:xfrm>
        </p:spPr>
      </p:pic>
    </p:spTree>
    <p:extLst>
      <p:ext uri="{BB962C8B-B14F-4D97-AF65-F5344CB8AC3E}">
        <p14:creationId xmlns:p14="http://schemas.microsoft.com/office/powerpoint/2010/main" val="110280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397C-E190-4733-B6D5-05B0DA58B49C}"/>
              </a:ext>
            </a:extLst>
          </p:cNvPr>
          <p:cNvSpPr>
            <a:spLocks noGrp="1"/>
          </p:cNvSpPr>
          <p:nvPr>
            <p:ph type="title"/>
          </p:nvPr>
        </p:nvSpPr>
        <p:spPr/>
        <p:txBody>
          <a:bodyPr/>
          <a:lstStyle/>
          <a:p>
            <a:r>
              <a:rPr lang="en-US" b="1" dirty="0"/>
              <a:t>Difficulties with elections</a:t>
            </a:r>
            <a:br>
              <a:rPr lang="en-US" b="1" dirty="0"/>
            </a:br>
            <a:endParaRPr lang="en-US" dirty="0"/>
          </a:p>
        </p:txBody>
      </p:sp>
      <p:sp>
        <p:nvSpPr>
          <p:cNvPr id="3" name="Content Placeholder 2">
            <a:extLst>
              <a:ext uri="{FF2B5EF4-FFF2-40B4-BE49-F238E27FC236}">
                <a16:creationId xmlns:a16="http://schemas.microsoft.com/office/drawing/2014/main" id="{378B6DAF-B92C-488A-8330-5F6300143D08}"/>
              </a:ext>
            </a:extLst>
          </p:cNvPr>
          <p:cNvSpPr>
            <a:spLocks noGrp="1"/>
          </p:cNvSpPr>
          <p:nvPr>
            <p:ph sz="half" idx="1"/>
          </p:nvPr>
        </p:nvSpPr>
        <p:spPr/>
        <p:txBody>
          <a:bodyPr/>
          <a:lstStyle/>
          <a:p>
            <a:r>
              <a:rPr lang="en-US" dirty="0"/>
              <a:t>In many countries with weak </a:t>
            </a:r>
            <a:r>
              <a:rPr lang="en-US" dirty="0">
                <a:hlinkClick r:id="rId2" tooltip="Rule of law"/>
              </a:rPr>
              <a:t>rule of law</a:t>
            </a:r>
            <a:r>
              <a:rPr lang="en-US" dirty="0"/>
              <a:t>, the most common reason why elections do not meet international standards of being "free and fair" is interference from the incumbent government</a:t>
            </a:r>
          </a:p>
          <a:p>
            <a:r>
              <a:rPr lang="en-US" dirty="0"/>
              <a:t>Dictators may use the powers of the executive to remain in power despite popular opinion in favor of removal</a:t>
            </a:r>
          </a:p>
        </p:txBody>
      </p:sp>
      <p:pic>
        <p:nvPicPr>
          <p:cNvPr id="6" name="Content Placeholder 5">
            <a:extLst>
              <a:ext uri="{FF2B5EF4-FFF2-40B4-BE49-F238E27FC236}">
                <a16:creationId xmlns:a16="http://schemas.microsoft.com/office/drawing/2014/main" id="{7A115819-3FB3-462C-9115-6D1AD0A6977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61852" y="2337950"/>
            <a:ext cx="3912150" cy="2930336"/>
          </a:xfrm>
        </p:spPr>
      </p:pic>
    </p:spTree>
    <p:extLst>
      <p:ext uri="{BB962C8B-B14F-4D97-AF65-F5344CB8AC3E}">
        <p14:creationId xmlns:p14="http://schemas.microsoft.com/office/powerpoint/2010/main" val="76796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2A90-37A6-47F5-894F-84501B919607}"/>
              </a:ext>
            </a:extLst>
          </p:cNvPr>
          <p:cNvSpPr>
            <a:spLocks noGrp="1"/>
          </p:cNvSpPr>
          <p:nvPr>
            <p:ph type="title"/>
          </p:nvPr>
        </p:nvSpPr>
        <p:spPr/>
        <p:txBody>
          <a:bodyPr>
            <a:normAutofit fontScale="90000"/>
          </a:bodyPr>
          <a:lstStyle/>
          <a:p>
            <a:r>
              <a:rPr lang="en-US" b="1" dirty="0"/>
              <a:t>Tampering with the election mechanism</a:t>
            </a:r>
            <a:br>
              <a:rPr lang="en-US" b="1" dirty="0"/>
            </a:br>
            <a:endParaRPr lang="en-US" dirty="0"/>
          </a:p>
        </p:txBody>
      </p:sp>
      <p:sp>
        <p:nvSpPr>
          <p:cNvPr id="3" name="Content Placeholder 2">
            <a:extLst>
              <a:ext uri="{FF2B5EF4-FFF2-40B4-BE49-F238E27FC236}">
                <a16:creationId xmlns:a16="http://schemas.microsoft.com/office/drawing/2014/main" id="{D6A8365E-917A-44F6-A43A-837D2584D2BC}"/>
              </a:ext>
            </a:extLst>
          </p:cNvPr>
          <p:cNvSpPr>
            <a:spLocks noGrp="1"/>
          </p:cNvSpPr>
          <p:nvPr>
            <p:ph sz="half" idx="1"/>
          </p:nvPr>
        </p:nvSpPr>
        <p:spPr/>
        <p:txBody>
          <a:bodyPr/>
          <a:lstStyle/>
          <a:p>
            <a:r>
              <a:rPr lang="en-US" dirty="0"/>
              <a:t>This can include confusing or misleading voters about how to vote, violation of the </a:t>
            </a:r>
            <a:r>
              <a:rPr lang="en-US" dirty="0">
                <a:hlinkClick r:id="rId2" tooltip="Secret ballot"/>
              </a:rPr>
              <a:t>secret ballot</a:t>
            </a:r>
            <a:r>
              <a:rPr lang="en-US" dirty="0"/>
              <a:t>, </a:t>
            </a:r>
            <a:r>
              <a:rPr lang="en-US" dirty="0">
                <a:hlinkClick r:id="rId3" tooltip="Ballot stuffing"/>
              </a:rPr>
              <a:t>ballot stuffing</a:t>
            </a:r>
            <a:r>
              <a:rPr lang="en-US" dirty="0"/>
              <a:t>, destruction of legitimately cast ballots, </a:t>
            </a:r>
            <a:r>
              <a:rPr lang="en-US" dirty="0">
                <a:hlinkClick r:id="rId4" tooltip="Voter suppression"/>
              </a:rPr>
              <a:t>voter suppression</a:t>
            </a:r>
            <a:r>
              <a:rPr lang="en-US" dirty="0"/>
              <a:t>, voter registration fraud, failure to validate voter residency, fraudulent tabulation of results, and use of physical force or verbal intimation at polling places</a:t>
            </a:r>
          </a:p>
        </p:txBody>
      </p:sp>
      <p:pic>
        <p:nvPicPr>
          <p:cNvPr id="6" name="Content Placeholder 5">
            <a:extLst>
              <a:ext uri="{FF2B5EF4-FFF2-40B4-BE49-F238E27FC236}">
                <a16:creationId xmlns:a16="http://schemas.microsoft.com/office/drawing/2014/main" id="{F7271C00-22E0-477A-9474-FBE24A577FD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060051" y="2518005"/>
            <a:ext cx="4541163" cy="2409596"/>
          </a:xfrm>
        </p:spPr>
      </p:pic>
    </p:spTree>
    <p:extLst>
      <p:ext uri="{BB962C8B-B14F-4D97-AF65-F5344CB8AC3E}">
        <p14:creationId xmlns:p14="http://schemas.microsoft.com/office/powerpoint/2010/main" val="133851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DB033-416D-469E-8020-37B399594580}"/>
              </a:ext>
            </a:extLst>
          </p:cNvPr>
          <p:cNvSpPr>
            <a:spLocks noGrp="1"/>
          </p:cNvSpPr>
          <p:nvPr>
            <p:ph type="title"/>
          </p:nvPr>
        </p:nvSpPr>
        <p:spPr/>
        <p:txBody>
          <a:bodyPr/>
          <a:lstStyle/>
          <a:p>
            <a:r>
              <a:rPr lang="en-US" dirty="0"/>
              <a:t>What is an Election</a:t>
            </a:r>
          </a:p>
        </p:txBody>
      </p:sp>
      <p:sp>
        <p:nvSpPr>
          <p:cNvPr id="3" name="Content Placeholder 2">
            <a:extLst>
              <a:ext uri="{FF2B5EF4-FFF2-40B4-BE49-F238E27FC236}">
                <a16:creationId xmlns:a16="http://schemas.microsoft.com/office/drawing/2014/main" id="{08E338A1-5BF5-4C88-9942-0A06CBCF69AF}"/>
              </a:ext>
            </a:extLst>
          </p:cNvPr>
          <p:cNvSpPr>
            <a:spLocks noGrp="1"/>
          </p:cNvSpPr>
          <p:nvPr>
            <p:ph sz="half" idx="1"/>
          </p:nvPr>
        </p:nvSpPr>
        <p:spPr/>
        <p:txBody>
          <a:bodyPr/>
          <a:lstStyle/>
          <a:p>
            <a:r>
              <a:rPr lang="en-US" dirty="0"/>
              <a:t>An </a:t>
            </a:r>
            <a:r>
              <a:rPr lang="en-US" b="1" dirty="0"/>
              <a:t>election</a:t>
            </a:r>
            <a:r>
              <a:rPr lang="en-US" dirty="0"/>
              <a:t> is a formal </a:t>
            </a:r>
            <a:r>
              <a:rPr lang="en-US" dirty="0">
                <a:hlinkClick r:id="rId2" tooltip="Group decision-making"/>
              </a:rPr>
              <a:t>group decision-making process</a:t>
            </a:r>
            <a:r>
              <a:rPr lang="en-US" dirty="0"/>
              <a:t> by which a population chooses an individual to hold </a:t>
            </a:r>
            <a:r>
              <a:rPr lang="en-US" dirty="0">
                <a:hlinkClick r:id="rId3" tooltip="Public administration"/>
              </a:rPr>
              <a:t>public office</a:t>
            </a:r>
            <a:endParaRPr lang="en-US" dirty="0"/>
          </a:p>
          <a:p>
            <a:r>
              <a:rPr lang="en-US" dirty="0"/>
              <a:t> Elections have been the usual mechanism by which modern </a:t>
            </a:r>
            <a:r>
              <a:rPr lang="en-US" dirty="0">
                <a:hlinkClick r:id="rId4" tooltip="Representative democracy"/>
              </a:rPr>
              <a:t>representative democracy</a:t>
            </a:r>
            <a:r>
              <a:rPr lang="en-US" dirty="0"/>
              <a:t> has operated since the 17th century</a:t>
            </a:r>
          </a:p>
        </p:txBody>
      </p:sp>
      <p:pic>
        <p:nvPicPr>
          <p:cNvPr id="6" name="Content Placeholder 5">
            <a:extLst>
              <a:ext uri="{FF2B5EF4-FFF2-40B4-BE49-F238E27FC236}">
                <a16:creationId xmlns:a16="http://schemas.microsoft.com/office/drawing/2014/main" id="{DEE6ADB0-10DE-4A5F-94F4-23294BA0829B}"/>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597760" y="2642532"/>
            <a:ext cx="3465746" cy="2206487"/>
          </a:xfrm>
        </p:spPr>
      </p:pic>
    </p:spTree>
    <p:extLst>
      <p:ext uri="{BB962C8B-B14F-4D97-AF65-F5344CB8AC3E}">
        <p14:creationId xmlns:p14="http://schemas.microsoft.com/office/powerpoint/2010/main" val="191023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1E345-3946-474C-9D83-203A4DA5BEFB}"/>
              </a:ext>
            </a:extLst>
          </p:cNvPr>
          <p:cNvSpPr>
            <a:spLocks noGrp="1"/>
          </p:cNvSpPr>
          <p:nvPr>
            <p:ph type="title"/>
          </p:nvPr>
        </p:nvSpPr>
        <p:spPr/>
        <p:txBody>
          <a:bodyPr/>
          <a:lstStyle/>
          <a:p>
            <a:r>
              <a:rPr lang="en-US" dirty="0"/>
              <a:t>The universal use of elections</a:t>
            </a:r>
          </a:p>
        </p:txBody>
      </p:sp>
      <p:sp>
        <p:nvSpPr>
          <p:cNvPr id="3" name="Content Placeholder 2">
            <a:extLst>
              <a:ext uri="{FF2B5EF4-FFF2-40B4-BE49-F238E27FC236}">
                <a16:creationId xmlns:a16="http://schemas.microsoft.com/office/drawing/2014/main" id="{07BAC4CD-1412-42AF-8418-36ACAF37091E}"/>
              </a:ext>
            </a:extLst>
          </p:cNvPr>
          <p:cNvSpPr>
            <a:spLocks noGrp="1"/>
          </p:cNvSpPr>
          <p:nvPr>
            <p:ph sz="half" idx="1"/>
          </p:nvPr>
        </p:nvSpPr>
        <p:spPr/>
        <p:txBody>
          <a:bodyPr/>
          <a:lstStyle/>
          <a:p>
            <a:r>
              <a:rPr lang="en-US" dirty="0"/>
              <a:t>The universal use of elections as a tool for selecting representatives in modern representative democracies is in contrast with the practice in the democratic archetype </a:t>
            </a:r>
          </a:p>
        </p:txBody>
      </p:sp>
      <p:pic>
        <p:nvPicPr>
          <p:cNvPr id="6" name="Content Placeholder 5">
            <a:extLst>
              <a:ext uri="{FF2B5EF4-FFF2-40B4-BE49-F238E27FC236}">
                <a16:creationId xmlns:a16="http://schemas.microsoft.com/office/drawing/2014/main" id="{BAEBD8CD-EECD-472B-82BF-D24AE73CA12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19287" y="2390863"/>
            <a:ext cx="3733101" cy="2315362"/>
          </a:xfrm>
        </p:spPr>
      </p:pic>
    </p:spTree>
    <p:extLst>
      <p:ext uri="{BB962C8B-B14F-4D97-AF65-F5344CB8AC3E}">
        <p14:creationId xmlns:p14="http://schemas.microsoft.com/office/powerpoint/2010/main" val="113451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A89A-2960-402F-AC01-CD53A5AE1436}"/>
              </a:ext>
            </a:extLst>
          </p:cNvPr>
          <p:cNvSpPr>
            <a:spLocks noGrp="1"/>
          </p:cNvSpPr>
          <p:nvPr>
            <p:ph type="title"/>
          </p:nvPr>
        </p:nvSpPr>
        <p:spPr/>
        <p:txBody>
          <a:bodyPr/>
          <a:lstStyle/>
          <a:p>
            <a:r>
              <a:rPr lang="en-US" dirty="0">
                <a:hlinkClick r:id="rId2" tooltip="Electoral reform"/>
              </a:rPr>
              <a:t>Electoral reform</a:t>
            </a:r>
            <a:endParaRPr lang="en-US" dirty="0"/>
          </a:p>
        </p:txBody>
      </p:sp>
      <p:sp>
        <p:nvSpPr>
          <p:cNvPr id="3" name="Content Placeholder 2">
            <a:extLst>
              <a:ext uri="{FF2B5EF4-FFF2-40B4-BE49-F238E27FC236}">
                <a16:creationId xmlns:a16="http://schemas.microsoft.com/office/drawing/2014/main" id="{2CCE16AC-16DD-47D0-B5FD-48048FFB19B1}"/>
              </a:ext>
            </a:extLst>
          </p:cNvPr>
          <p:cNvSpPr>
            <a:spLocks noGrp="1"/>
          </p:cNvSpPr>
          <p:nvPr>
            <p:ph sz="half" idx="1"/>
          </p:nvPr>
        </p:nvSpPr>
        <p:spPr/>
        <p:txBody>
          <a:bodyPr/>
          <a:lstStyle/>
          <a:p>
            <a:r>
              <a:rPr lang="en-US" dirty="0">
                <a:hlinkClick r:id="rId2" tooltip="Electoral reform"/>
              </a:rPr>
              <a:t>Electoral reform</a:t>
            </a:r>
            <a:r>
              <a:rPr lang="en-US" dirty="0"/>
              <a:t> describes the process of introducing fair electoral systems where they are not in place, or improving the fairness or effectiveness of existing systems</a:t>
            </a:r>
          </a:p>
          <a:p>
            <a:r>
              <a:rPr lang="en-US" dirty="0">
                <a:hlinkClick r:id="rId3" tooltip="Psephology"/>
              </a:rPr>
              <a:t>Psephology</a:t>
            </a:r>
            <a:r>
              <a:rPr lang="en-US" dirty="0"/>
              <a:t> is the study of results and other </a:t>
            </a:r>
            <a:r>
              <a:rPr lang="en-US" dirty="0">
                <a:hlinkClick r:id="rId4" tooltip="Statistics"/>
              </a:rPr>
              <a:t>statistics</a:t>
            </a:r>
            <a:r>
              <a:rPr lang="en-US" dirty="0"/>
              <a:t> relating to elections</a:t>
            </a:r>
          </a:p>
        </p:txBody>
      </p:sp>
      <p:pic>
        <p:nvPicPr>
          <p:cNvPr id="6" name="Content Placeholder 5">
            <a:extLst>
              <a:ext uri="{FF2B5EF4-FFF2-40B4-BE49-F238E27FC236}">
                <a16:creationId xmlns:a16="http://schemas.microsoft.com/office/drawing/2014/main" id="{27CA8EDE-087B-4CD4-B2F0-7FFC7711F0FD}"/>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089525" y="2416029"/>
            <a:ext cx="4524258" cy="3040448"/>
          </a:xfrm>
        </p:spPr>
      </p:pic>
    </p:spTree>
    <p:extLst>
      <p:ext uri="{BB962C8B-B14F-4D97-AF65-F5344CB8AC3E}">
        <p14:creationId xmlns:p14="http://schemas.microsoft.com/office/powerpoint/2010/main" val="371746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72EDE-DE40-41BA-B1B9-B249C5C13F26}"/>
              </a:ext>
            </a:extLst>
          </p:cNvPr>
          <p:cNvSpPr>
            <a:spLocks noGrp="1"/>
          </p:cNvSpPr>
          <p:nvPr>
            <p:ph type="title"/>
          </p:nvPr>
        </p:nvSpPr>
        <p:spPr/>
        <p:txBody>
          <a:bodyPr/>
          <a:lstStyle/>
          <a:p>
            <a:r>
              <a:rPr lang="en-US" dirty="0"/>
              <a:t>The modern election</a:t>
            </a:r>
          </a:p>
        </p:txBody>
      </p:sp>
      <p:sp>
        <p:nvSpPr>
          <p:cNvPr id="3" name="Content Placeholder 2">
            <a:extLst>
              <a:ext uri="{FF2B5EF4-FFF2-40B4-BE49-F238E27FC236}">
                <a16:creationId xmlns:a16="http://schemas.microsoft.com/office/drawing/2014/main" id="{B40C1E4A-9B4F-47A8-8A03-0C3784B1918E}"/>
              </a:ext>
            </a:extLst>
          </p:cNvPr>
          <p:cNvSpPr>
            <a:spLocks noGrp="1"/>
          </p:cNvSpPr>
          <p:nvPr>
            <p:ph sz="half" idx="1"/>
          </p:nvPr>
        </p:nvSpPr>
        <p:spPr/>
        <p:txBody>
          <a:bodyPr/>
          <a:lstStyle/>
          <a:p>
            <a:r>
              <a:rPr lang="en-US" dirty="0"/>
              <a:t>The modern "election", which consists of public elections of government officials, didn't emerge until the beginning of the 17th century when the idea of </a:t>
            </a:r>
            <a:r>
              <a:rPr lang="en-US" dirty="0">
                <a:hlinkClick r:id="rId2" tooltip="Representative government"/>
              </a:rPr>
              <a:t>representative government</a:t>
            </a:r>
            <a:r>
              <a:rPr lang="en-US" dirty="0"/>
              <a:t> took hold in North America and Europe.</a:t>
            </a:r>
          </a:p>
        </p:txBody>
      </p:sp>
      <p:pic>
        <p:nvPicPr>
          <p:cNvPr id="6" name="Content Placeholder 5">
            <a:extLst>
              <a:ext uri="{FF2B5EF4-FFF2-40B4-BE49-F238E27FC236}">
                <a16:creationId xmlns:a16="http://schemas.microsoft.com/office/drawing/2014/main" id="{C80FB6E2-3432-4FCF-AC5E-90C2AC1C778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19067" y="2382474"/>
            <a:ext cx="3249787" cy="1843000"/>
          </a:xfrm>
        </p:spPr>
      </p:pic>
    </p:spTree>
    <p:extLst>
      <p:ext uri="{BB962C8B-B14F-4D97-AF65-F5344CB8AC3E}">
        <p14:creationId xmlns:p14="http://schemas.microsoft.com/office/powerpoint/2010/main" val="4149973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0C63-875E-478D-AB8B-6F605C49B6CD}"/>
              </a:ext>
            </a:extLst>
          </p:cNvPr>
          <p:cNvSpPr>
            <a:spLocks noGrp="1"/>
          </p:cNvSpPr>
          <p:nvPr>
            <p:ph type="title"/>
          </p:nvPr>
        </p:nvSpPr>
        <p:spPr/>
        <p:txBody>
          <a:bodyPr/>
          <a:lstStyle/>
          <a:p>
            <a:r>
              <a:rPr lang="en-US" dirty="0"/>
              <a:t>The history of elections</a:t>
            </a:r>
          </a:p>
        </p:txBody>
      </p:sp>
      <p:sp>
        <p:nvSpPr>
          <p:cNvPr id="3" name="Content Placeholder 2">
            <a:extLst>
              <a:ext uri="{FF2B5EF4-FFF2-40B4-BE49-F238E27FC236}">
                <a16:creationId xmlns:a16="http://schemas.microsoft.com/office/drawing/2014/main" id="{34E6E955-9A66-4186-B3C8-A967E02EA5CE}"/>
              </a:ext>
            </a:extLst>
          </p:cNvPr>
          <p:cNvSpPr>
            <a:spLocks noGrp="1"/>
          </p:cNvSpPr>
          <p:nvPr>
            <p:ph sz="half" idx="1"/>
          </p:nvPr>
        </p:nvSpPr>
        <p:spPr/>
        <p:txBody>
          <a:bodyPr/>
          <a:lstStyle/>
          <a:p>
            <a:r>
              <a:rPr lang="en-US" dirty="0"/>
              <a:t>Elections were used as early in history as </a:t>
            </a:r>
            <a:r>
              <a:rPr lang="en-US" dirty="0">
                <a:hlinkClick r:id="rId2" tooltip="Ancient Greece"/>
              </a:rPr>
              <a:t>ancient Greece</a:t>
            </a:r>
            <a:r>
              <a:rPr lang="en-US" dirty="0"/>
              <a:t> and </a:t>
            </a:r>
            <a:r>
              <a:rPr lang="en-US" dirty="0">
                <a:hlinkClick r:id="rId3" tooltip="Ancient Rome"/>
              </a:rPr>
              <a:t>ancient Rome</a:t>
            </a:r>
            <a:r>
              <a:rPr lang="en-US" dirty="0"/>
              <a:t>, and throughout the Medieval period to select rulers such as the </a:t>
            </a:r>
            <a:r>
              <a:rPr lang="en-US" dirty="0">
                <a:hlinkClick r:id="rId4" tooltip="Holy Roman Emperor"/>
              </a:rPr>
              <a:t>Holy Roman Emperor</a:t>
            </a:r>
            <a:r>
              <a:rPr lang="en-US" dirty="0"/>
              <a:t> and the </a:t>
            </a:r>
            <a:r>
              <a:rPr lang="en-US" u="sng" dirty="0">
                <a:hlinkClick r:id="rId5" tooltip="Pope"/>
              </a:rPr>
              <a:t>pope</a:t>
            </a:r>
            <a:endParaRPr lang="en-US" dirty="0"/>
          </a:p>
        </p:txBody>
      </p:sp>
      <p:pic>
        <p:nvPicPr>
          <p:cNvPr id="6" name="Content Placeholder 5">
            <a:extLst>
              <a:ext uri="{FF2B5EF4-FFF2-40B4-BE49-F238E27FC236}">
                <a16:creationId xmlns:a16="http://schemas.microsoft.com/office/drawing/2014/main" id="{360D2686-DB9C-407E-8766-01CC277786B6}"/>
              </a:ext>
            </a:extLst>
          </p:cNvPr>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5709349" y="2246290"/>
            <a:ext cx="2794000" cy="2971800"/>
          </a:xfrm>
        </p:spPr>
      </p:pic>
    </p:spTree>
    <p:extLst>
      <p:ext uri="{BB962C8B-B14F-4D97-AF65-F5344CB8AC3E}">
        <p14:creationId xmlns:p14="http://schemas.microsoft.com/office/powerpoint/2010/main" val="327255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6F27-F623-4B70-AAB3-2E303EB0D52D}"/>
              </a:ext>
            </a:extLst>
          </p:cNvPr>
          <p:cNvSpPr>
            <a:spLocks noGrp="1"/>
          </p:cNvSpPr>
          <p:nvPr>
            <p:ph type="title"/>
          </p:nvPr>
        </p:nvSpPr>
        <p:spPr/>
        <p:txBody>
          <a:bodyPr/>
          <a:lstStyle/>
          <a:p>
            <a:r>
              <a:rPr lang="en-US" b="1" dirty="0"/>
              <a:t>Suffrage</a:t>
            </a:r>
            <a:br>
              <a:rPr lang="en-US" b="1" dirty="0"/>
            </a:br>
            <a:endParaRPr lang="en-US" dirty="0"/>
          </a:p>
        </p:txBody>
      </p:sp>
      <p:sp>
        <p:nvSpPr>
          <p:cNvPr id="3" name="Content Placeholder 2">
            <a:extLst>
              <a:ext uri="{FF2B5EF4-FFF2-40B4-BE49-F238E27FC236}">
                <a16:creationId xmlns:a16="http://schemas.microsoft.com/office/drawing/2014/main" id="{C1A383C0-DFCD-44D6-B54B-EF292E26B501}"/>
              </a:ext>
            </a:extLst>
          </p:cNvPr>
          <p:cNvSpPr>
            <a:spLocks noGrp="1"/>
          </p:cNvSpPr>
          <p:nvPr>
            <p:ph sz="half" idx="1"/>
          </p:nvPr>
        </p:nvSpPr>
        <p:spPr/>
        <p:txBody>
          <a:bodyPr>
            <a:normAutofit lnSpcReduction="10000"/>
          </a:bodyPr>
          <a:lstStyle/>
          <a:p>
            <a:r>
              <a:rPr lang="en-US" dirty="0"/>
              <a:t>The question of who may vote is a central issue in elections</a:t>
            </a:r>
          </a:p>
          <a:p>
            <a:r>
              <a:rPr lang="en-US" dirty="0"/>
              <a:t>The electorate does not generally include the entire population</a:t>
            </a:r>
          </a:p>
          <a:p>
            <a:r>
              <a:rPr lang="en-US" dirty="0"/>
              <a:t>n Australia Aboriginal people were not given the right to vote until 1962 and in 2010 the federal government removed the rights of prisoners to vote</a:t>
            </a:r>
          </a:p>
          <a:p>
            <a:r>
              <a:rPr lang="en-US" dirty="0"/>
              <a:t>in the European Union, one can vote in municipal elections if one lives in the municipality and is an EU citizen</a:t>
            </a:r>
          </a:p>
        </p:txBody>
      </p:sp>
      <p:pic>
        <p:nvPicPr>
          <p:cNvPr id="6" name="Content Placeholder 5">
            <a:extLst>
              <a:ext uri="{FF2B5EF4-FFF2-40B4-BE49-F238E27FC236}">
                <a16:creationId xmlns:a16="http://schemas.microsoft.com/office/drawing/2014/main" id="{C1B6C3E5-5EFC-4620-9F56-8078FC9DF09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62406" y="2098179"/>
            <a:ext cx="2771775" cy="3810000"/>
          </a:xfrm>
        </p:spPr>
      </p:pic>
    </p:spTree>
    <p:extLst>
      <p:ext uri="{BB962C8B-B14F-4D97-AF65-F5344CB8AC3E}">
        <p14:creationId xmlns:p14="http://schemas.microsoft.com/office/powerpoint/2010/main" val="3831979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344A-B3B1-4F21-A42C-FC6E5D5F9D62}"/>
              </a:ext>
            </a:extLst>
          </p:cNvPr>
          <p:cNvSpPr>
            <a:spLocks noGrp="1"/>
          </p:cNvSpPr>
          <p:nvPr>
            <p:ph type="title"/>
          </p:nvPr>
        </p:nvSpPr>
        <p:spPr/>
        <p:txBody>
          <a:bodyPr/>
          <a:lstStyle/>
          <a:p>
            <a:r>
              <a:rPr lang="en-US" b="1" dirty="0"/>
              <a:t>Nomination</a:t>
            </a:r>
            <a:br>
              <a:rPr lang="en-US" b="1" dirty="0"/>
            </a:br>
            <a:endParaRPr lang="en-US" dirty="0"/>
          </a:p>
        </p:txBody>
      </p:sp>
      <p:sp>
        <p:nvSpPr>
          <p:cNvPr id="3" name="Content Placeholder 2">
            <a:extLst>
              <a:ext uri="{FF2B5EF4-FFF2-40B4-BE49-F238E27FC236}">
                <a16:creationId xmlns:a16="http://schemas.microsoft.com/office/drawing/2014/main" id="{215E5FDF-EB94-47DC-AED5-88950C8A75B0}"/>
              </a:ext>
            </a:extLst>
          </p:cNvPr>
          <p:cNvSpPr>
            <a:spLocks noGrp="1"/>
          </p:cNvSpPr>
          <p:nvPr>
            <p:ph sz="half" idx="1"/>
          </p:nvPr>
        </p:nvSpPr>
        <p:spPr/>
        <p:txBody>
          <a:bodyPr/>
          <a:lstStyle/>
          <a:p>
            <a:r>
              <a:rPr lang="en-US" dirty="0"/>
              <a:t>A representative democracy requires a procedure to govern nomination for political office. In many cases, nomination for office is mediated through preselection processes in organized political parties</a:t>
            </a:r>
          </a:p>
          <a:p>
            <a:r>
              <a:rPr lang="en-US" dirty="0"/>
              <a:t>Non-partisan systems tend to differ from partisan systems as concerns nominations</a:t>
            </a:r>
          </a:p>
        </p:txBody>
      </p:sp>
      <p:pic>
        <p:nvPicPr>
          <p:cNvPr id="6" name="Content Placeholder 5">
            <a:extLst>
              <a:ext uri="{FF2B5EF4-FFF2-40B4-BE49-F238E27FC236}">
                <a16:creationId xmlns:a16="http://schemas.microsoft.com/office/drawing/2014/main" id="{DA1A7129-4FE0-4594-A5DD-93762678046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56983" y="2483141"/>
            <a:ext cx="4015682" cy="2248250"/>
          </a:xfrm>
        </p:spPr>
      </p:pic>
    </p:spTree>
    <p:extLst>
      <p:ext uri="{BB962C8B-B14F-4D97-AF65-F5344CB8AC3E}">
        <p14:creationId xmlns:p14="http://schemas.microsoft.com/office/powerpoint/2010/main" val="99508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51CEA-9A2D-4B99-AAA8-8BEC6008338C}"/>
              </a:ext>
            </a:extLst>
          </p:cNvPr>
          <p:cNvSpPr>
            <a:spLocks noGrp="1"/>
          </p:cNvSpPr>
          <p:nvPr>
            <p:ph type="title"/>
          </p:nvPr>
        </p:nvSpPr>
        <p:spPr/>
        <p:txBody>
          <a:bodyPr/>
          <a:lstStyle/>
          <a:p>
            <a:r>
              <a:rPr lang="en-US" dirty="0"/>
              <a:t>Electoral systems</a:t>
            </a:r>
          </a:p>
        </p:txBody>
      </p:sp>
      <p:sp>
        <p:nvSpPr>
          <p:cNvPr id="3" name="Content Placeholder 2">
            <a:extLst>
              <a:ext uri="{FF2B5EF4-FFF2-40B4-BE49-F238E27FC236}">
                <a16:creationId xmlns:a16="http://schemas.microsoft.com/office/drawing/2014/main" id="{67FDD6AE-FACF-46FE-B11A-D1D0E7FE6B95}"/>
              </a:ext>
            </a:extLst>
          </p:cNvPr>
          <p:cNvSpPr>
            <a:spLocks noGrp="1"/>
          </p:cNvSpPr>
          <p:nvPr>
            <p:ph sz="half" idx="1"/>
          </p:nvPr>
        </p:nvSpPr>
        <p:spPr/>
        <p:txBody>
          <a:bodyPr/>
          <a:lstStyle/>
          <a:p>
            <a:r>
              <a:rPr lang="en-US" dirty="0"/>
              <a:t>Electoral systems are the detailed constitutional arrangements and voting systems that convert the vote into a </a:t>
            </a:r>
          </a:p>
          <a:p>
            <a:r>
              <a:rPr lang="en-US" dirty="0"/>
              <a:t>The first step is to tally the votes, for which various </a:t>
            </a:r>
            <a:r>
              <a:rPr lang="en-US" dirty="0">
                <a:hlinkClick r:id="rId2" tooltip="Vote counting systems"/>
              </a:rPr>
              <a:t>vote counting systems</a:t>
            </a:r>
            <a:r>
              <a:rPr lang="en-US" dirty="0"/>
              <a:t> and </a:t>
            </a:r>
            <a:r>
              <a:rPr lang="en-US" dirty="0">
                <a:hlinkClick r:id="rId3" tooltip="Ballot"/>
              </a:rPr>
              <a:t>ballot</a:t>
            </a:r>
            <a:r>
              <a:rPr lang="en-US" dirty="0"/>
              <a:t> types are used political decision</a:t>
            </a:r>
          </a:p>
          <a:p>
            <a:r>
              <a:rPr lang="en-US" dirty="0"/>
              <a:t>Voting systems then determine the result on the basis of the tally</a:t>
            </a:r>
          </a:p>
        </p:txBody>
      </p:sp>
      <p:pic>
        <p:nvPicPr>
          <p:cNvPr id="6" name="Content Placeholder 5">
            <a:extLst>
              <a:ext uri="{FF2B5EF4-FFF2-40B4-BE49-F238E27FC236}">
                <a16:creationId xmlns:a16="http://schemas.microsoft.com/office/drawing/2014/main" id="{C98D21F1-D877-4964-8695-B0D9489AA5F0}"/>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315687" y="2311590"/>
            <a:ext cx="4029891" cy="2994870"/>
          </a:xfrm>
        </p:spPr>
      </p:pic>
    </p:spTree>
    <p:extLst>
      <p:ext uri="{BB962C8B-B14F-4D97-AF65-F5344CB8AC3E}">
        <p14:creationId xmlns:p14="http://schemas.microsoft.com/office/powerpoint/2010/main" val="8535001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TotalTime>
  <Words>347</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Elections</vt:lpstr>
      <vt:lpstr>What is an Election</vt:lpstr>
      <vt:lpstr>The universal use of elections</vt:lpstr>
      <vt:lpstr>Electoral reform</vt:lpstr>
      <vt:lpstr>The modern election</vt:lpstr>
      <vt:lpstr>The history of elections</vt:lpstr>
      <vt:lpstr>Suffrage </vt:lpstr>
      <vt:lpstr>Nomination </vt:lpstr>
      <vt:lpstr>Electoral systems</vt:lpstr>
      <vt:lpstr>Scheduling </vt:lpstr>
      <vt:lpstr>Election campaigns </vt:lpstr>
      <vt:lpstr>Difficulties with elections </vt:lpstr>
      <vt:lpstr>Tampering with the election mechanism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dc:title>
  <dc:creator>ueer</dc:creator>
  <cp:lastModifiedBy>ueer</cp:lastModifiedBy>
  <cp:revision>9</cp:revision>
  <dcterms:created xsi:type="dcterms:W3CDTF">2018-01-18T09:20:43Z</dcterms:created>
  <dcterms:modified xsi:type="dcterms:W3CDTF">2018-01-20T23:28:21Z</dcterms:modified>
</cp:coreProperties>
</file>